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73" r:id="rId2"/>
    <p:sldId id="274" r:id="rId3"/>
    <p:sldId id="257" r:id="rId4"/>
    <p:sldId id="259" r:id="rId5"/>
    <p:sldId id="260" r:id="rId6"/>
    <p:sldId id="261" r:id="rId7"/>
    <p:sldId id="258" r:id="rId8"/>
    <p:sldId id="262" r:id="rId9"/>
    <p:sldId id="275" r:id="rId10"/>
    <p:sldId id="276" r:id="rId11"/>
    <p:sldId id="277" r:id="rId12"/>
    <p:sldId id="278" r:id="rId13"/>
    <p:sldId id="27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CE7D8B2-A255-47E2-95EB-BB77AA4291BA}" type="datetimeFigureOut">
              <a:rPr lang="en-US" smtClean="0"/>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B7AAB-E262-4839-AB0C-248714B1754E}" type="slidenum">
              <a:rPr lang="en-US" smtClean="0"/>
              <a:t>‹#›</a:t>
            </a:fld>
            <a:endParaRPr lang="en-US"/>
          </a:p>
        </p:txBody>
      </p:sp>
    </p:spTree>
    <p:extLst>
      <p:ext uri="{BB962C8B-B14F-4D97-AF65-F5344CB8AC3E}">
        <p14:creationId xmlns:p14="http://schemas.microsoft.com/office/powerpoint/2010/main" val="1455511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E7D8B2-A255-47E2-95EB-BB77AA4291BA}" type="datetimeFigureOut">
              <a:rPr lang="en-US" smtClean="0"/>
              <a:t>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9B7AAB-E262-4839-AB0C-248714B1754E}" type="slidenum">
              <a:rPr lang="en-US" smtClean="0"/>
              <a:t>‹#›</a:t>
            </a:fld>
            <a:endParaRPr lang="en-US"/>
          </a:p>
        </p:txBody>
      </p:sp>
    </p:spTree>
    <p:extLst>
      <p:ext uri="{BB962C8B-B14F-4D97-AF65-F5344CB8AC3E}">
        <p14:creationId xmlns:p14="http://schemas.microsoft.com/office/powerpoint/2010/main" val="746564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E7D8B2-A255-47E2-95EB-BB77AA4291BA}" type="datetimeFigureOut">
              <a:rPr lang="en-US" smtClean="0"/>
              <a:t>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9B7AAB-E262-4839-AB0C-248714B1754E}" type="slidenum">
              <a:rPr lang="en-US" smtClean="0"/>
              <a:t>‹#›</a:t>
            </a:fld>
            <a:endParaRPr lang="en-US"/>
          </a:p>
        </p:txBody>
      </p:sp>
    </p:spTree>
    <p:extLst>
      <p:ext uri="{BB962C8B-B14F-4D97-AF65-F5344CB8AC3E}">
        <p14:creationId xmlns:p14="http://schemas.microsoft.com/office/powerpoint/2010/main" val="3616769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E7D8B2-A255-47E2-95EB-BB77AA4291BA}" type="datetimeFigureOut">
              <a:rPr lang="en-US" smtClean="0"/>
              <a:t>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9B7AAB-E262-4839-AB0C-248714B1754E}" type="slidenum">
              <a:rPr lang="en-US" smtClean="0"/>
              <a:t>‹#›</a:t>
            </a:fld>
            <a:endParaRPr 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94874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E7D8B2-A255-47E2-95EB-BB77AA4291BA}" type="datetimeFigureOut">
              <a:rPr lang="en-US" smtClean="0"/>
              <a:t>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9B7AAB-E262-4839-AB0C-248714B1754E}" type="slidenum">
              <a:rPr lang="en-US" smtClean="0"/>
              <a:t>‹#›</a:t>
            </a:fld>
            <a:endParaRPr lang="en-US"/>
          </a:p>
        </p:txBody>
      </p:sp>
    </p:spTree>
    <p:extLst>
      <p:ext uri="{BB962C8B-B14F-4D97-AF65-F5344CB8AC3E}">
        <p14:creationId xmlns:p14="http://schemas.microsoft.com/office/powerpoint/2010/main" val="3143798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CE7D8B2-A255-47E2-95EB-BB77AA4291BA}" type="datetimeFigureOut">
              <a:rPr lang="en-US" smtClean="0"/>
              <a:t>2/14/2016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9B7AAB-E262-4839-AB0C-248714B1754E}" type="slidenum">
              <a:rPr lang="en-US" smtClean="0"/>
              <a:t>‹#›</a:t>
            </a:fld>
            <a:endParaRPr lang="en-US"/>
          </a:p>
        </p:txBody>
      </p:sp>
    </p:spTree>
    <p:extLst>
      <p:ext uri="{BB962C8B-B14F-4D97-AF65-F5344CB8AC3E}">
        <p14:creationId xmlns:p14="http://schemas.microsoft.com/office/powerpoint/2010/main" val="35283357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CE7D8B2-A255-47E2-95EB-BB77AA4291BA}" type="datetimeFigureOut">
              <a:rPr lang="en-US" smtClean="0"/>
              <a:t>2/14/2016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9B7AAB-E262-4839-AB0C-248714B1754E}" type="slidenum">
              <a:rPr lang="en-US" smtClean="0"/>
              <a:t>‹#›</a:t>
            </a:fld>
            <a:endParaRPr lang="en-US"/>
          </a:p>
        </p:txBody>
      </p:sp>
    </p:spTree>
    <p:extLst>
      <p:ext uri="{BB962C8B-B14F-4D97-AF65-F5344CB8AC3E}">
        <p14:creationId xmlns:p14="http://schemas.microsoft.com/office/powerpoint/2010/main" val="3886627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E7D8B2-A255-47E2-95EB-BB77AA4291BA}" type="datetimeFigureOut">
              <a:rPr lang="en-US" smtClean="0"/>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B7AAB-E262-4839-AB0C-248714B1754E}" type="slidenum">
              <a:rPr lang="en-US" smtClean="0"/>
              <a:t>‹#›</a:t>
            </a:fld>
            <a:endParaRPr lang="en-US"/>
          </a:p>
        </p:txBody>
      </p:sp>
    </p:spTree>
    <p:extLst>
      <p:ext uri="{BB962C8B-B14F-4D97-AF65-F5344CB8AC3E}">
        <p14:creationId xmlns:p14="http://schemas.microsoft.com/office/powerpoint/2010/main" val="44839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E7D8B2-A255-47E2-95EB-BB77AA4291BA}" type="datetimeFigureOut">
              <a:rPr lang="en-US" smtClean="0"/>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B7AAB-E262-4839-AB0C-248714B1754E}" type="slidenum">
              <a:rPr lang="en-US" smtClean="0"/>
              <a:t>‹#›</a:t>
            </a:fld>
            <a:endParaRPr lang="en-US"/>
          </a:p>
        </p:txBody>
      </p:sp>
    </p:spTree>
    <p:extLst>
      <p:ext uri="{BB962C8B-B14F-4D97-AF65-F5344CB8AC3E}">
        <p14:creationId xmlns:p14="http://schemas.microsoft.com/office/powerpoint/2010/main" val="2629445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E7D8B2-A255-47E2-95EB-BB77AA4291BA}" type="datetimeFigureOut">
              <a:rPr lang="en-US" smtClean="0"/>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B7AAB-E262-4839-AB0C-248714B1754E}" type="slidenum">
              <a:rPr lang="en-US" smtClean="0"/>
              <a:t>‹#›</a:t>
            </a:fld>
            <a:endParaRPr lang="en-US"/>
          </a:p>
        </p:txBody>
      </p:sp>
    </p:spTree>
    <p:extLst>
      <p:ext uri="{BB962C8B-B14F-4D97-AF65-F5344CB8AC3E}">
        <p14:creationId xmlns:p14="http://schemas.microsoft.com/office/powerpoint/2010/main" val="2611167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E7D8B2-A255-47E2-95EB-BB77AA4291BA}" type="datetimeFigureOut">
              <a:rPr lang="en-US" smtClean="0"/>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B7AAB-E262-4839-AB0C-248714B1754E}" type="slidenum">
              <a:rPr lang="en-US" smtClean="0"/>
              <a:t>‹#›</a:t>
            </a:fld>
            <a:endParaRPr lang="en-US"/>
          </a:p>
        </p:txBody>
      </p:sp>
    </p:spTree>
    <p:extLst>
      <p:ext uri="{BB962C8B-B14F-4D97-AF65-F5344CB8AC3E}">
        <p14:creationId xmlns:p14="http://schemas.microsoft.com/office/powerpoint/2010/main" val="1578305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CE7D8B2-A255-47E2-95EB-BB77AA4291BA}" type="datetimeFigureOut">
              <a:rPr lang="en-US" smtClean="0"/>
              <a:t>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9B7AAB-E262-4839-AB0C-248714B1754E}" type="slidenum">
              <a:rPr lang="en-US" smtClean="0"/>
              <a:t>‹#›</a:t>
            </a:fld>
            <a:endParaRPr lang="en-US"/>
          </a:p>
        </p:txBody>
      </p:sp>
    </p:spTree>
    <p:extLst>
      <p:ext uri="{BB962C8B-B14F-4D97-AF65-F5344CB8AC3E}">
        <p14:creationId xmlns:p14="http://schemas.microsoft.com/office/powerpoint/2010/main" val="1065605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CE7D8B2-A255-47E2-95EB-BB77AA4291BA}" type="datetimeFigureOut">
              <a:rPr lang="en-US" smtClean="0"/>
              <a:t>2/14/2016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9B7AAB-E262-4839-AB0C-248714B1754E}" type="slidenum">
              <a:rPr lang="en-US" smtClean="0"/>
              <a:t>‹#›</a:t>
            </a:fld>
            <a:endParaRPr lang="en-US"/>
          </a:p>
        </p:txBody>
      </p:sp>
    </p:spTree>
    <p:extLst>
      <p:ext uri="{BB962C8B-B14F-4D97-AF65-F5344CB8AC3E}">
        <p14:creationId xmlns:p14="http://schemas.microsoft.com/office/powerpoint/2010/main" val="1425266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CE7D8B2-A255-47E2-95EB-BB77AA4291BA}" type="datetimeFigureOut">
              <a:rPr lang="en-US" smtClean="0"/>
              <a:t>2/14/2016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9B7AAB-E262-4839-AB0C-248714B1754E}" type="slidenum">
              <a:rPr lang="en-US" smtClean="0"/>
              <a:t>‹#›</a:t>
            </a:fld>
            <a:endParaRPr lang="en-US"/>
          </a:p>
        </p:txBody>
      </p:sp>
    </p:spTree>
    <p:extLst>
      <p:ext uri="{BB962C8B-B14F-4D97-AF65-F5344CB8AC3E}">
        <p14:creationId xmlns:p14="http://schemas.microsoft.com/office/powerpoint/2010/main" val="3470707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BCE7D8B2-A255-47E2-95EB-BB77AA4291BA}" type="datetimeFigureOut">
              <a:rPr lang="en-US" smtClean="0"/>
              <a:t>2/14/2016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9B7AAB-E262-4839-AB0C-248714B1754E}" type="slidenum">
              <a:rPr lang="en-US" smtClean="0"/>
              <a:t>‹#›</a:t>
            </a:fld>
            <a:endParaRPr lang="en-US"/>
          </a:p>
        </p:txBody>
      </p:sp>
    </p:spTree>
    <p:extLst>
      <p:ext uri="{BB962C8B-B14F-4D97-AF65-F5344CB8AC3E}">
        <p14:creationId xmlns:p14="http://schemas.microsoft.com/office/powerpoint/2010/main" val="766798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E7D8B2-A255-47E2-95EB-BB77AA4291BA}" type="datetimeFigureOut">
              <a:rPr lang="en-US" smtClean="0"/>
              <a:t>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9B7AAB-E262-4839-AB0C-248714B1754E}" type="slidenum">
              <a:rPr lang="en-US" smtClean="0"/>
              <a:t>‹#›</a:t>
            </a:fld>
            <a:endParaRPr lang="en-US"/>
          </a:p>
        </p:txBody>
      </p:sp>
    </p:spTree>
    <p:extLst>
      <p:ext uri="{BB962C8B-B14F-4D97-AF65-F5344CB8AC3E}">
        <p14:creationId xmlns:p14="http://schemas.microsoft.com/office/powerpoint/2010/main" val="1203688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E7D8B2-A255-47E2-95EB-BB77AA4291BA}" type="datetimeFigureOut">
              <a:rPr lang="en-US" smtClean="0"/>
              <a:t>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9B7AAB-E262-4839-AB0C-248714B1754E}" type="slidenum">
              <a:rPr lang="en-US" smtClean="0"/>
              <a:t>‹#›</a:t>
            </a:fld>
            <a:endParaRPr lang="en-US"/>
          </a:p>
        </p:txBody>
      </p:sp>
    </p:spTree>
    <p:extLst>
      <p:ext uri="{BB962C8B-B14F-4D97-AF65-F5344CB8AC3E}">
        <p14:creationId xmlns:p14="http://schemas.microsoft.com/office/powerpoint/2010/main" val="1460720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BCE7D8B2-A255-47E2-95EB-BB77AA4291BA}" type="datetimeFigureOut">
              <a:rPr lang="en-US" smtClean="0"/>
              <a:t>2/14/2016</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0F9B7AAB-E262-4839-AB0C-248714B1754E}" type="slidenum">
              <a:rPr lang="en-US" smtClean="0"/>
              <a:t>‹#›</a:t>
            </a:fld>
            <a:endParaRPr lang="en-US"/>
          </a:p>
        </p:txBody>
      </p:sp>
    </p:spTree>
    <p:extLst>
      <p:ext uri="{BB962C8B-B14F-4D97-AF65-F5344CB8AC3E}">
        <p14:creationId xmlns:p14="http://schemas.microsoft.com/office/powerpoint/2010/main" val="249166526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371601"/>
            <a:ext cx="6400800" cy="1523999"/>
          </a:xfrm>
        </p:spPr>
        <p:txBody>
          <a:bodyPr>
            <a:normAutofit fontScale="90000"/>
          </a:bodyPr>
          <a:lstStyle/>
          <a:p>
            <a:r>
              <a:rPr lang="en-US" sz="4050" dirty="0" smtClean="0">
                <a:solidFill>
                  <a:schemeClr val="tx2"/>
                </a:solidFill>
              </a:rPr>
              <a:t/>
            </a:r>
            <a:br>
              <a:rPr lang="en-US" sz="4050" dirty="0" smtClean="0">
                <a:solidFill>
                  <a:schemeClr val="tx2"/>
                </a:solidFill>
              </a:rPr>
            </a:br>
            <a:r>
              <a:rPr lang="en-US" sz="4050" dirty="0" smtClean="0">
                <a:solidFill>
                  <a:schemeClr val="tx2"/>
                </a:solidFill>
              </a:rPr>
              <a:t>Five </a:t>
            </a:r>
            <a:r>
              <a:rPr lang="en-US" sz="4050" dirty="0">
                <a:solidFill>
                  <a:schemeClr val="tx2"/>
                </a:solidFill>
              </a:rPr>
              <a:t>Decades of </a:t>
            </a:r>
            <a:r>
              <a:rPr lang="en-US" sz="4050" dirty="0" smtClean="0">
                <a:solidFill>
                  <a:schemeClr val="tx2"/>
                </a:solidFill>
              </a:rPr>
              <a:t/>
            </a:r>
            <a:br>
              <a:rPr lang="en-US" sz="4050" dirty="0" smtClean="0">
                <a:solidFill>
                  <a:schemeClr val="tx2"/>
                </a:solidFill>
              </a:rPr>
            </a:br>
            <a:r>
              <a:rPr lang="en-US" sz="4050" dirty="0" smtClean="0">
                <a:solidFill>
                  <a:schemeClr val="tx2"/>
                </a:solidFill>
              </a:rPr>
              <a:t>Student </a:t>
            </a:r>
            <a:r>
              <a:rPr lang="en-US" sz="4050" dirty="0">
                <a:solidFill>
                  <a:schemeClr val="tx2"/>
                </a:solidFill>
              </a:rPr>
              <a:t>Stories</a:t>
            </a:r>
          </a:p>
        </p:txBody>
      </p:sp>
      <p:sp>
        <p:nvSpPr>
          <p:cNvPr id="3" name="Subtitle 2"/>
          <p:cNvSpPr>
            <a:spLocks noGrp="1"/>
          </p:cNvSpPr>
          <p:nvPr>
            <p:ph type="subTitle" idx="1"/>
          </p:nvPr>
        </p:nvSpPr>
        <p:spPr>
          <a:xfrm>
            <a:off x="685800" y="3200400"/>
            <a:ext cx="7467600" cy="914400"/>
          </a:xfrm>
        </p:spPr>
        <p:txBody>
          <a:bodyPr>
            <a:normAutofit/>
          </a:bodyPr>
          <a:lstStyle/>
          <a:p>
            <a:r>
              <a:rPr lang="en-US" sz="3000" dirty="0" smtClean="0">
                <a:solidFill>
                  <a:srgbClr val="FF0000"/>
                </a:solidFill>
              </a:rPr>
              <a:t>Why </a:t>
            </a:r>
            <a:r>
              <a:rPr lang="en-US" sz="3000" dirty="0">
                <a:solidFill>
                  <a:srgbClr val="FF0000"/>
                </a:solidFill>
              </a:rPr>
              <a:t>the hair I have left is gray!!!</a:t>
            </a:r>
          </a:p>
        </p:txBody>
      </p:sp>
    </p:spTree>
    <p:extLst>
      <p:ext uri="{BB962C8B-B14F-4D97-AF65-F5344CB8AC3E}">
        <p14:creationId xmlns:p14="http://schemas.microsoft.com/office/powerpoint/2010/main" val="16816512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a Few </a:t>
            </a:r>
            <a:r>
              <a:rPr lang="en-US" dirty="0"/>
              <a:t>M</a:t>
            </a:r>
            <a:r>
              <a:rPr lang="en-US" dirty="0" smtClean="0"/>
              <a:t>ore </a:t>
            </a:r>
            <a:r>
              <a:rPr lang="en-US" dirty="0"/>
              <a:t>Q</a:t>
            </a:r>
            <a:r>
              <a:rPr lang="en-US" dirty="0" smtClean="0"/>
              <a:t>uestions</a:t>
            </a:r>
            <a:endParaRPr lang="en-US" dirty="0"/>
          </a:p>
        </p:txBody>
      </p:sp>
      <p:sp>
        <p:nvSpPr>
          <p:cNvPr id="3" name="Content Placeholder 2"/>
          <p:cNvSpPr>
            <a:spLocks noGrp="1"/>
          </p:cNvSpPr>
          <p:nvPr>
            <p:ph sz="quarter" idx="13"/>
          </p:nvPr>
        </p:nvSpPr>
        <p:spPr/>
        <p:txBody>
          <a:bodyPr>
            <a:normAutofit/>
          </a:bodyPr>
          <a:lstStyle/>
          <a:p>
            <a:pPr marL="0" indent="0">
              <a:buNone/>
            </a:pPr>
            <a:r>
              <a:rPr lang="en-US" sz="1800" dirty="0"/>
              <a:t>“If my other classes are cancelled tomorrow, do I have to come to your class?”  My response:  “You do realize I am the one who will give you a grade for this course.”</a:t>
            </a:r>
          </a:p>
          <a:p>
            <a:pPr marL="0" indent="0">
              <a:buNone/>
            </a:pPr>
            <a:endParaRPr lang="en-US" sz="1800" dirty="0"/>
          </a:p>
          <a:p>
            <a:pPr marL="0" indent="0">
              <a:buNone/>
            </a:pPr>
            <a:r>
              <a:rPr lang="en-US" sz="1800" dirty="0"/>
              <a:t>“If my family goes on a vacation next week, is it okay if I go with them?”  My imagined response:  “Why don’t you stay here and I go with your family!”</a:t>
            </a:r>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14260650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857250"/>
            <a:ext cx="6172200" cy="594122"/>
          </a:xfrm>
        </p:spPr>
        <p:txBody>
          <a:bodyPr>
            <a:normAutofit fontScale="90000"/>
          </a:bodyPr>
          <a:lstStyle/>
          <a:p>
            <a:r>
              <a:rPr lang="en-US" dirty="0" smtClean="0"/>
              <a:t>Proof that aliens walk among us!</a:t>
            </a:r>
            <a:endParaRPr lang="en-US" dirty="0"/>
          </a:p>
        </p:txBody>
      </p:sp>
      <p:sp>
        <p:nvSpPr>
          <p:cNvPr id="3" name="Content Placeholder 2"/>
          <p:cNvSpPr>
            <a:spLocks noGrp="1"/>
          </p:cNvSpPr>
          <p:nvPr>
            <p:ph sz="quarter" idx="13"/>
          </p:nvPr>
        </p:nvSpPr>
        <p:spPr>
          <a:xfrm>
            <a:off x="1485900" y="1600200"/>
            <a:ext cx="6172200" cy="4343400"/>
          </a:xfrm>
        </p:spPr>
        <p:txBody>
          <a:bodyPr>
            <a:normAutofit fontScale="32500" lnSpcReduction="20000"/>
          </a:bodyPr>
          <a:lstStyle/>
          <a:p>
            <a:pPr marL="0" indent="0">
              <a:buNone/>
            </a:pPr>
            <a:r>
              <a:rPr lang="en-US" sz="1800" dirty="0"/>
              <a:t>The setting:  About 6 weeks into the semester I am in the main math office talking to our department secretary.  A student wanders in and his conversation with the secretary goes like this.</a:t>
            </a:r>
          </a:p>
          <a:p>
            <a:pPr marL="0" indent="0">
              <a:buNone/>
            </a:pPr>
            <a:endParaRPr lang="en-US" sz="1800" dirty="0"/>
          </a:p>
          <a:p>
            <a:pPr marL="0" indent="0">
              <a:buNone/>
            </a:pPr>
            <a:r>
              <a:rPr lang="en-US" sz="1800" dirty="0"/>
              <a:t>Student:  I need help in finding my College Algebra teacher’s office.</a:t>
            </a:r>
          </a:p>
          <a:p>
            <a:pPr marL="0" indent="0">
              <a:buNone/>
            </a:pPr>
            <a:endParaRPr lang="en-US" sz="1800" dirty="0"/>
          </a:p>
          <a:p>
            <a:pPr marL="0" indent="0">
              <a:buNone/>
            </a:pPr>
            <a:r>
              <a:rPr lang="en-US" sz="1800" dirty="0"/>
              <a:t>Secretary:  What is your teacher’s name?</a:t>
            </a:r>
          </a:p>
          <a:p>
            <a:pPr marL="0" indent="0">
              <a:buNone/>
            </a:pPr>
            <a:endParaRPr lang="en-US" sz="1800" dirty="0"/>
          </a:p>
          <a:p>
            <a:pPr marL="0" indent="0">
              <a:buNone/>
            </a:pPr>
            <a:r>
              <a:rPr lang="en-US" sz="1800" dirty="0"/>
              <a:t>Student:  I don’t know.</a:t>
            </a:r>
          </a:p>
          <a:p>
            <a:pPr marL="0" indent="0">
              <a:buNone/>
            </a:pPr>
            <a:endParaRPr lang="en-US" sz="1800" dirty="0"/>
          </a:p>
          <a:p>
            <a:pPr marL="0" indent="0">
              <a:buNone/>
            </a:pPr>
            <a:r>
              <a:rPr lang="en-US" sz="1800" dirty="0"/>
              <a:t>Secretary:  Your teacher’s name will be on your course syllabus.</a:t>
            </a:r>
          </a:p>
          <a:p>
            <a:pPr marL="0" indent="0">
              <a:buNone/>
            </a:pPr>
            <a:endParaRPr lang="en-US" sz="1800" dirty="0"/>
          </a:p>
          <a:p>
            <a:pPr marL="0" indent="0">
              <a:buNone/>
            </a:pPr>
            <a:r>
              <a:rPr lang="en-US" sz="1800" dirty="0"/>
              <a:t>Student:  I lost the syllabus.</a:t>
            </a:r>
          </a:p>
          <a:p>
            <a:pPr marL="0" indent="0">
              <a:buNone/>
            </a:pPr>
            <a:endParaRPr lang="en-US" sz="1800" dirty="0"/>
          </a:p>
          <a:p>
            <a:pPr marL="0" indent="0">
              <a:buNone/>
            </a:pPr>
            <a:r>
              <a:rPr lang="en-US" sz="1800" dirty="0"/>
              <a:t>Secretary:  What time is your class?</a:t>
            </a:r>
          </a:p>
          <a:p>
            <a:pPr marL="0" indent="0">
              <a:buNone/>
            </a:pPr>
            <a:endParaRPr lang="en-US" sz="1800" dirty="0"/>
          </a:p>
          <a:p>
            <a:pPr marL="0" indent="0">
              <a:buNone/>
            </a:pPr>
            <a:r>
              <a:rPr lang="en-US" sz="1800" dirty="0"/>
              <a:t>Student:  11:00</a:t>
            </a:r>
          </a:p>
          <a:p>
            <a:pPr marL="0" indent="0">
              <a:buNone/>
            </a:pPr>
            <a:endParaRPr lang="en-US" sz="1800" dirty="0"/>
          </a:p>
          <a:p>
            <a:pPr marL="0" indent="0">
              <a:buNone/>
            </a:pPr>
            <a:r>
              <a:rPr lang="en-US" sz="1800" dirty="0"/>
              <a:t>Secretary:  We have several sections of College Algebra at that time.  Is your teacher male or female?</a:t>
            </a:r>
          </a:p>
          <a:p>
            <a:pPr marL="0" indent="0">
              <a:buNone/>
            </a:pPr>
            <a:endParaRPr lang="en-US" sz="1800" dirty="0"/>
          </a:p>
          <a:p>
            <a:pPr marL="0" indent="0">
              <a:buNone/>
            </a:pPr>
            <a:r>
              <a:rPr lang="en-US" sz="1800" dirty="0"/>
              <a:t>Student:  I don’t know.</a:t>
            </a:r>
          </a:p>
        </p:txBody>
      </p:sp>
    </p:spTree>
    <p:extLst>
      <p:ext uri="{BB962C8B-B14F-4D97-AF65-F5344CB8AC3E}">
        <p14:creationId xmlns:p14="http://schemas.microsoft.com/office/powerpoint/2010/main" val="20093968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1063228"/>
            <a:ext cx="6172200" cy="479822"/>
          </a:xfrm>
        </p:spPr>
        <p:txBody>
          <a:bodyPr>
            <a:normAutofit fontScale="90000"/>
          </a:bodyPr>
          <a:lstStyle/>
          <a:p>
            <a:r>
              <a:rPr lang="en-US" dirty="0" smtClean="0"/>
              <a:t>Maybe You Should Phone a Friend</a:t>
            </a:r>
            <a:endParaRPr lang="en-US" dirty="0"/>
          </a:p>
        </p:txBody>
      </p:sp>
      <p:sp>
        <p:nvSpPr>
          <p:cNvPr id="3" name="Content Placeholder 2"/>
          <p:cNvSpPr>
            <a:spLocks noGrp="1"/>
          </p:cNvSpPr>
          <p:nvPr>
            <p:ph sz="quarter" idx="13"/>
          </p:nvPr>
        </p:nvSpPr>
        <p:spPr>
          <a:xfrm>
            <a:off x="1485900" y="1543050"/>
            <a:ext cx="6172200" cy="4343400"/>
          </a:xfrm>
        </p:spPr>
        <p:txBody>
          <a:bodyPr>
            <a:normAutofit fontScale="85000" lnSpcReduction="20000"/>
          </a:bodyPr>
          <a:lstStyle/>
          <a:p>
            <a:pPr marL="0" indent="0">
              <a:buNone/>
            </a:pPr>
            <a:r>
              <a:rPr lang="en-US" sz="1500" dirty="0"/>
              <a:t>While I don’t expect my students to always give me correct solutions to problems, I do expect their answers to be reasonably related to the context of a given problem.  Here are some of my favorite “from out in left field” student solutions.</a:t>
            </a:r>
          </a:p>
          <a:p>
            <a:pPr marL="0" indent="0">
              <a:buNone/>
            </a:pPr>
            <a:endParaRPr lang="en-US" sz="1500" dirty="0"/>
          </a:p>
          <a:p>
            <a:pPr marL="0" indent="0">
              <a:buNone/>
            </a:pPr>
            <a:r>
              <a:rPr lang="en-US" sz="1500" dirty="0"/>
              <a:t>Problem:  Information provided about a man paddling a canoe first upstream and then downstream.  Students were asked to determine the speed at which the man could paddle the canoe in still water.</a:t>
            </a:r>
          </a:p>
          <a:p>
            <a:pPr marL="0" indent="0">
              <a:buNone/>
            </a:pPr>
            <a:endParaRPr lang="en-US" sz="1500" dirty="0"/>
          </a:p>
          <a:p>
            <a:pPr marL="0" indent="0">
              <a:buNone/>
            </a:pPr>
            <a:r>
              <a:rPr lang="en-US" sz="1500" dirty="0"/>
              <a:t>Student solution:  330 miles per hour</a:t>
            </a:r>
          </a:p>
          <a:p>
            <a:pPr marL="0" indent="0">
              <a:buNone/>
            </a:pPr>
            <a:endParaRPr lang="en-US" sz="1500" dirty="0"/>
          </a:p>
          <a:p>
            <a:pPr marL="0" indent="0">
              <a:buNone/>
            </a:pPr>
            <a:r>
              <a:rPr lang="en-US" sz="1500" dirty="0"/>
              <a:t>Problem:  If you invest $1000 in an account that pays 6% interest compounded monthly, how much </a:t>
            </a:r>
            <a:r>
              <a:rPr lang="en-US" sz="1500"/>
              <a:t>will you have </a:t>
            </a:r>
            <a:r>
              <a:rPr lang="en-US" sz="1500" dirty="0"/>
              <a:t>in the account after 54 months?</a:t>
            </a:r>
          </a:p>
          <a:p>
            <a:pPr marL="0" indent="0">
              <a:buNone/>
            </a:pPr>
            <a:endParaRPr lang="en-US" sz="1500" dirty="0"/>
          </a:p>
          <a:p>
            <a:pPr marL="0" indent="0">
              <a:buNone/>
            </a:pPr>
            <a:r>
              <a:rPr lang="en-US" sz="1500" dirty="0"/>
              <a:t>Student solution:  4.7 x 10^176  (4.7 followed by 176 zeros)</a:t>
            </a:r>
          </a:p>
        </p:txBody>
      </p:sp>
    </p:spTree>
    <p:extLst>
      <p:ext uri="{BB962C8B-B14F-4D97-AF65-F5344CB8AC3E}">
        <p14:creationId xmlns:p14="http://schemas.microsoft.com/office/powerpoint/2010/main" val="34361860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4450" y="1063229"/>
            <a:ext cx="6515100" cy="857250"/>
          </a:xfrm>
        </p:spPr>
        <p:txBody>
          <a:bodyPr>
            <a:normAutofit fontScale="90000"/>
          </a:bodyPr>
          <a:lstStyle/>
          <a:p>
            <a:r>
              <a:rPr lang="en-US" dirty="0" smtClean="0"/>
              <a:t>My All Time Favorite Student Solution!!</a:t>
            </a:r>
            <a:endParaRPr lang="en-US" dirty="0"/>
          </a:p>
        </p:txBody>
      </p:sp>
      <p:sp>
        <p:nvSpPr>
          <p:cNvPr id="3" name="Content Placeholder 2"/>
          <p:cNvSpPr>
            <a:spLocks noGrp="1"/>
          </p:cNvSpPr>
          <p:nvPr>
            <p:ph sz="quarter" idx="13"/>
          </p:nvPr>
        </p:nvSpPr>
        <p:spPr>
          <a:xfrm>
            <a:off x="1485900" y="1885950"/>
            <a:ext cx="6172200" cy="4000500"/>
          </a:xfrm>
        </p:spPr>
        <p:txBody>
          <a:bodyPr>
            <a:normAutofit/>
          </a:bodyPr>
          <a:lstStyle/>
          <a:p>
            <a:pPr marL="0" indent="0">
              <a:buNone/>
            </a:pPr>
            <a:r>
              <a:rPr lang="en-US" sz="1800" dirty="0"/>
              <a:t>Problem:  Given a recipe for making 6 dozen cookies, adjust the recipe to make 12 dozen cookies.</a:t>
            </a:r>
          </a:p>
          <a:p>
            <a:pPr marL="0" indent="0">
              <a:buNone/>
            </a:pPr>
            <a:endParaRPr lang="en-US" sz="1800" dirty="0"/>
          </a:p>
          <a:p>
            <a:pPr marL="0" indent="0">
              <a:buNone/>
            </a:pPr>
            <a:r>
              <a:rPr lang="en-US" sz="1800" dirty="0"/>
              <a:t>Student solution:  The student carefully (and correctly) doubled all of the ingredients for the recipe.  </a:t>
            </a:r>
            <a:r>
              <a:rPr lang="en-US" sz="1800" b="1" dirty="0"/>
              <a:t>She also doubled the cooking time and temperature.</a:t>
            </a:r>
          </a:p>
          <a:p>
            <a:pPr marL="0" indent="0">
              <a:buNone/>
            </a:pPr>
            <a:endParaRPr lang="en-US" sz="1800" dirty="0"/>
          </a:p>
          <a:p>
            <a:pPr marL="0" indent="0">
              <a:buNone/>
            </a:pPr>
            <a:r>
              <a:rPr lang="en-US" sz="1800" dirty="0"/>
              <a:t>I’m pretty sure cookies baked at 750 degrees for twice as long might be a little too well done!</a:t>
            </a:r>
          </a:p>
          <a:p>
            <a:pPr marL="0" indent="0">
              <a:buNone/>
            </a:pPr>
            <a:endParaRPr lang="en-US" sz="1800" dirty="0"/>
          </a:p>
        </p:txBody>
      </p:sp>
    </p:spTree>
    <p:extLst>
      <p:ext uri="{BB962C8B-B14F-4D97-AF65-F5344CB8AC3E}">
        <p14:creationId xmlns:p14="http://schemas.microsoft.com/office/powerpoint/2010/main" val="15761052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1063228"/>
            <a:ext cx="6172200" cy="136922"/>
          </a:xfrm>
        </p:spPr>
        <p:txBody>
          <a:bodyPr>
            <a:normAutofit fontScale="90000"/>
          </a:bodyPr>
          <a:lstStyle/>
          <a:p>
            <a:endParaRPr lang="en-US" dirty="0"/>
          </a:p>
        </p:txBody>
      </p:sp>
      <p:sp>
        <p:nvSpPr>
          <p:cNvPr id="3" name="Content Placeholder 2"/>
          <p:cNvSpPr>
            <a:spLocks noGrp="1"/>
          </p:cNvSpPr>
          <p:nvPr>
            <p:ph sz="quarter" idx="13"/>
          </p:nvPr>
        </p:nvSpPr>
        <p:spPr>
          <a:xfrm>
            <a:off x="1200150" y="1257300"/>
            <a:ext cx="6743700" cy="4629150"/>
          </a:xfrm>
        </p:spPr>
        <p:txBody>
          <a:bodyPr>
            <a:normAutofit fontScale="85000" lnSpcReduction="10000"/>
          </a:bodyPr>
          <a:lstStyle/>
          <a:p>
            <a:pPr marL="0" indent="0">
              <a:buNone/>
            </a:pPr>
            <a:r>
              <a:rPr lang="en-US" sz="1800" dirty="0"/>
              <a:t>I have had the privilege of teaching mathematics since 1972.  The best part of being a teacher is that I get to work with students.  Their enthusiasm and energy have consistently challenged me to deepen my mathematical understanding and further develop my teaching skills.  Seeing them grow in their knowledge and develop their skills has been  the greatest reward for me!</a:t>
            </a:r>
          </a:p>
          <a:p>
            <a:pPr marL="0" indent="0">
              <a:buNone/>
            </a:pPr>
            <a:endParaRPr lang="en-US" sz="1800" dirty="0"/>
          </a:p>
          <a:p>
            <a:pPr marL="0" indent="0">
              <a:buNone/>
            </a:pPr>
            <a:r>
              <a:rPr lang="en-US" sz="1800" dirty="0"/>
              <a:t>As exciting as teaching has been for me, there have been those moments when my teaching and/or my students’ learning has not turned out to be all I hoped for.  I have found that seeing the humor in such situations has helped me have a more positive perspective and has often kept me from taking myself too seriously (or howling at the moon!). </a:t>
            </a:r>
          </a:p>
          <a:p>
            <a:pPr marL="0" indent="0">
              <a:buNone/>
            </a:pPr>
            <a:endParaRPr lang="en-US" sz="1800" dirty="0"/>
          </a:p>
          <a:p>
            <a:pPr marL="0" indent="0">
              <a:buNone/>
            </a:pPr>
            <a:r>
              <a:rPr lang="en-US" sz="1800" dirty="0"/>
              <a:t>On the following slides you will find some student stories that I hope will illustrate for you why I have found working with students to be so much fun!</a:t>
            </a:r>
          </a:p>
        </p:txBody>
      </p:sp>
    </p:spTree>
    <p:extLst>
      <p:ext uri="{BB962C8B-B14F-4D97-AF65-F5344CB8AC3E}">
        <p14:creationId xmlns:p14="http://schemas.microsoft.com/office/powerpoint/2010/main" val="3152890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981200"/>
          </a:xfrm>
        </p:spPr>
        <p:txBody>
          <a:bodyPr/>
          <a:lstStyle/>
          <a:p>
            <a:r>
              <a:rPr lang="en-US" dirty="0" smtClean="0"/>
              <a:t>It’s not my fault!</a:t>
            </a:r>
            <a:endParaRPr lang="en-US" dirty="0"/>
          </a:p>
        </p:txBody>
      </p:sp>
      <p:sp>
        <p:nvSpPr>
          <p:cNvPr id="3" name="Content Placeholder 2"/>
          <p:cNvSpPr>
            <a:spLocks noGrp="1"/>
          </p:cNvSpPr>
          <p:nvPr>
            <p:ph sz="quarter" idx="13"/>
          </p:nvPr>
        </p:nvSpPr>
        <p:spPr>
          <a:xfrm>
            <a:off x="457200" y="1219200"/>
            <a:ext cx="8229600" cy="5257800"/>
          </a:xfrm>
        </p:spPr>
        <p:txBody>
          <a:bodyPr>
            <a:normAutofit/>
          </a:bodyPr>
          <a:lstStyle/>
          <a:p>
            <a:pPr marL="0" indent="0">
              <a:buNone/>
            </a:pPr>
            <a:endParaRPr lang="en-US" dirty="0" smtClean="0"/>
          </a:p>
          <a:p>
            <a:pPr marL="0" indent="0">
              <a:buNone/>
            </a:pPr>
            <a:r>
              <a:rPr lang="en-US" dirty="0" smtClean="0"/>
              <a:t>Student:  I am really concerned about my grade.  I am having trouble understanding the material.</a:t>
            </a:r>
          </a:p>
          <a:p>
            <a:pPr marL="0" indent="0">
              <a:buNone/>
            </a:pPr>
            <a:endParaRPr lang="en-US" dirty="0"/>
          </a:p>
          <a:p>
            <a:pPr marL="0" indent="0">
              <a:buNone/>
            </a:pPr>
            <a:r>
              <a:rPr lang="en-US" dirty="0" smtClean="0"/>
              <a:t>Me:  Why do you think you are having trouble?</a:t>
            </a:r>
          </a:p>
          <a:p>
            <a:pPr marL="0" indent="0">
              <a:buNone/>
            </a:pPr>
            <a:endParaRPr lang="en-US" dirty="0"/>
          </a:p>
          <a:p>
            <a:pPr marL="0" indent="0">
              <a:buNone/>
            </a:pPr>
            <a:r>
              <a:rPr lang="en-US" dirty="0" smtClean="0"/>
              <a:t>Student:  I think it’s because you lose my train of thought!</a:t>
            </a:r>
          </a:p>
          <a:p>
            <a:pPr marL="0" indent="0">
              <a:buNone/>
            </a:pPr>
            <a:endParaRPr lang="en-US" dirty="0"/>
          </a:p>
          <a:p>
            <a:pPr marL="0" indent="0">
              <a:buNone/>
            </a:pPr>
            <a:r>
              <a:rPr lang="en-US" dirty="0" smtClean="0"/>
              <a:t>Me (to myself):  I don’t think that train has left the station!</a:t>
            </a:r>
            <a:endParaRPr lang="en-US" dirty="0"/>
          </a:p>
        </p:txBody>
      </p:sp>
    </p:spTree>
    <p:extLst>
      <p:ext uri="{BB962C8B-B14F-4D97-AF65-F5344CB8AC3E}">
        <p14:creationId xmlns:p14="http://schemas.microsoft.com/office/powerpoint/2010/main" val="2986967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5478"/>
            <a:ext cx="8610600" cy="1721922"/>
          </a:xfrm>
        </p:spPr>
        <p:txBody>
          <a:bodyPr/>
          <a:lstStyle/>
          <a:p>
            <a:r>
              <a:rPr lang="en-US" dirty="0" smtClean="0"/>
              <a:t>Now, That’s Some Homework!</a:t>
            </a:r>
            <a:endParaRPr lang="en-US" dirty="0"/>
          </a:p>
        </p:txBody>
      </p:sp>
      <p:sp>
        <p:nvSpPr>
          <p:cNvPr id="3" name="Content Placeholder 2"/>
          <p:cNvSpPr>
            <a:spLocks noGrp="1"/>
          </p:cNvSpPr>
          <p:nvPr>
            <p:ph sz="quarter" idx="13"/>
          </p:nvPr>
        </p:nvSpPr>
        <p:spPr>
          <a:xfrm>
            <a:off x="381000" y="1295400"/>
            <a:ext cx="8229600" cy="5486400"/>
          </a:xfrm>
        </p:spPr>
        <p:txBody>
          <a:bodyPr>
            <a:normAutofit fontScale="92500"/>
          </a:bodyPr>
          <a:lstStyle/>
          <a:p>
            <a:pPr marL="0" indent="0">
              <a:buNone/>
            </a:pPr>
            <a:endParaRPr lang="en-US" sz="2400" dirty="0" smtClean="0"/>
          </a:p>
          <a:p>
            <a:pPr marL="0" indent="0">
              <a:buNone/>
            </a:pPr>
            <a:r>
              <a:rPr lang="en-US" sz="2400" dirty="0" smtClean="0"/>
              <a:t>Student (to a colleague):  I wanted to let you know why I have been late or absent so often from your 8:00 class.</a:t>
            </a:r>
          </a:p>
          <a:p>
            <a:pPr marL="0" indent="0">
              <a:buNone/>
            </a:pPr>
            <a:endParaRPr lang="en-US" sz="1300" dirty="0"/>
          </a:p>
          <a:p>
            <a:pPr marL="0" indent="0">
              <a:buNone/>
            </a:pPr>
            <a:r>
              <a:rPr lang="en-US" sz="2400" dirty="0" smtClean="0"/>
              <a:t>Colleague (to self):  I am worried about where this is going.  (to student): Okay.</a:t>
            </a:r>
          </a:p>
          <a:p>
            <a:pPr marL="0" indent="0">
              <a:buNone/>
            </a:pPr>
            <a:endParaRPr lang="en-US" sz="1300" dirty="0"/>
          </a:p>
          <a:p>
            <a:pPr marL="0" indent="0">
              <a:buNone/>
            </a:pPr>
            <a:r>
              <a:rPr lang="en-US" sz="2400" dirty="0" smtClean="0"/>
              <a:t>Student:  My husband and I are trying to have a baby and some mornings I am just too tired to make it to class.</a:t>
            </a:r>
          </a:p>
          <a:p>
            <a:pPr marL="0" indent="0">
              <a:buNone/>
            </a:pPr>
            <a:endParaRPr lang="en-US" sz="1300" dirty="0" smtClean="0"/>
          </a:p>
          <a:p>
            <a:pPr marL="0" indent="0">
              <a:buNone/>
            </a:pPr>
            <a:r>
              <a:rPr lang="en-US" sz="2400" dirty="0" smtClean="0"/>
              <a:t>Me (later to my colleague):  Did you ask her what you could do to help?!</a:t>
            </a:r>
            <a:endParaRPr lang="en-US" sz="2400" dirty="0"/>
          </a:p>
        </p:txBody>
      </p:sp>
    </p:spTree>
    <p:extLst>
      <p:ext uri="{BB962C8B-B14F-4D97-AF65-F5344CB8AC3E}">
        <p14:creationId xmlns:p14="http://schemas.microsoft.com/office/powerpoint/2010/main" val="907568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 </a:t>
            </a:r>
            <a:r>
              <a:rPr lang="en-US" dirty="0" err="1" smtClean="0"/>
              <a:t>ain’t</a:t>
            </a:r>
            <a:r>
              <a:rPr lang="en-US" dirty="0" smtClean="0"/>
              <a:t> old, he’s my teacher!</a:t>
            </a:r>
            <a:endParaRPr lang="en-US" dirty="0"/>
          </a:p>
        </p:txBody>
      </p:sp>
      <p:sp>
        <p:nvSpPr>
          <p:cNvPr id="3" name="Content Placeholder 2"/>
          <p:cNvSpPr>
            <a:spLocks noGrp="1"/>
          </p:cNvSpPr>
          <p:nvPr>
            <p:ph sz="quarter" idx="13"/>
          </p:nvPr>
        </p:nvSpPr>
        <p:spPr>
          <a:xfrm>
            <a:off x="457200" y="1600200"/>
            <a:ext cx="8229600" cy="4800600"/>
          </a:xfrm>
        </p:spPr>
        <p:txBody>
          <a:bodyPr>
            <a:normAutofit fontScale="92500" lnSpcReduction="20000"/>
          </a:bodyPr>
          <a:lstStyle/>
          <a:p>
            <a:pPr marL="0" indent="0">
              <a:buNone/>
            </a:pPr>
            <a:r>
              <a:rPr lang="en-US" sz="2400" dirty="0" smtClean="0"/>
              <a:t>Student (in my History of Math class):  Dr. Goodman, I am really glad you are teaching this course.  It’s awesome!</a:t>
            </a:r>
          </a:p>
          <a:p>
            <a:pPr marL="0" indent="0">
              <a:buNone/>
            </a:pPr>
            <a:endParaRPr lang="en-US" sz="2400" dirty="0"/>
          </a:p>
          <a:p>
            <a:pPr marL="0" indent="0">
              <a:buNone/>
            </a:pPr>
            <a:r>
              <a:rPr lang="en-US" sz="2400" dirty="0" smtClean="0"/>
              <a:t>Me (to myself):  I’ve still got it!!  (to student):  Thank you.  I’m glad you like it.</a:t>
            </a:r>
          </a:p>
          <a:p>
            <a:pPr marL="0" indent="0">
              <a:buNone/>
            </a:pPr>
            <a:endParaRPr lang="en-US" sz="2400" dirty="0"/>
          </a:p>
          <a:p>
            <a:pPr marL="0" indent="0">
              <a:buNone/>
            </a:pPr>
            <a:r>
              <a:rPr lang="en-US" sz="2400" dirty="0" smtClean="0"/>
              <a:t>Student:  Yeah.  It’s great that our teacher has experienced so much of the history of math!</a:t>
            </a:r>
          </a:p>
          <a:p>
            <a:pPr marL="0" indent="0">
              <a:buNone/>
            </a:pPr>
            <a:endParaRPr lang="en-US" sz="2400" dirty="0"/>
          </a:p>
          <a:p>
            <a:pPr marL="0" indent="0">
              <a:buNone/>
            </a:pPr>
            <a:r>
              <a:rPr lang="en-US" sz="2400" dirty="0" smtClean="0"/>
              <a:t>Me (to student):  Yes, and you will enjoy the course even more when you take it again next semester!</a:t>
            </a:r>
          </a:p>
        </p:txBody>
      </p:sp>
    </p:spTree>
    <p:extLst>
      <p:ext uri="{BB962C8B-B14F-4D97-AF65-F5344CB8AC3E}">
        <p14:creationId xmlns:p14="http://schemas.microsoft.com/office/powerpoint/2010/main" val="769726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877291"/>
          </a:xfrm>
        </p:spPr>
        <p:txBody>
          <a:bodyPr/>
          <a:lstStyle/>
          <a:p>
            <a:r>
              <a:rPr lang="en-US" dirty="0" smtClean="0"/>
              <a:t>Neither rain, nor snow, nor . . .</a:t>
            </a:r>
            <a:endParaRPr lang="en-US" dirty="0"/>
          </a:p>
        </p:txBody>
      </p:sp>
      <p:sp>
        <p:nvSpPr>
          <p:cNvPr id="3" name="Content Placeholder 2"/>
          <p:cNvSpPr>
            <a:spLocks noGrp="1"/>
          </p:cNvSpPr>
          <p:nvPr>
            <p:ph sz="quarter" idx="13"/>
          </p:nvPr>
        </p:nvSpPr>
        <p:spPr>
          <a:xfrm>
            <a:off x="457200" y="1066800"/>
            <a:ext cx="8534400" cy="5410200"/>
          </a:xfrm>
        </p:spPr>
        <p:txBody>
          <a:bodyPr>
            <a:noAutofit/>
          </a:bodyPr>
          <a:lstStyle/>
          <a:p>
            <a:pPr marL="0" indent="0">
              <a:buNone/>
            </a:pPr>
            <a:endParaRPr lang="en-US" sz="1800" dirty="0" smtClean="0"/>
          </a:p>
          <a:p>
            <a:pPr marL="0" indent="0">
              <a:buNone/>
            </a:pPr>
            <a:r>
              <a:rPr lang="en-US" sz="1800" dirty="0" smtClean="0"/>
              <a:t>The setting:  the morning after a 3 inch snowfall in the area of our campus.</a:t>
            </a:r>
          </a:p>
          <a:p>
            <a:pPr marL="0" indent="0">
              <a:buNone/>
            </a:pPr>
            <a:endParaRPr lang="en-US" sz="1200" dirty="0"/>
          </a:p>
          <a:p>
            <a:pPr marL="0" indent="0">
              <a:buNone/>
            </a:pPr>
            <a:r>
              <a:rPr lang="en-US" sz="1800" dirty="0" smtClean="0"/>
              <a:t>Student (calling the main Math Department office):  Can you tell Dr. ______ that I am snowed in and I won’t make it to class for the test today.</a:t>
            </a:r>
          </a:p>
          <a:p>
            <a:pPr marL="0" indent="0">
              <a:buNone/>
            </a:pPr>
            <a:endParaRPr lang="en-US" sz="1200" dirty="0"/>
          </a:p>
          <a:p>
            <a:pPr marL="0" indent="0">
              <a:buNone/>
            </a:pPr>
            <a:r>
              <a:rPr lang="en-US" sz="1800" dirty="0" smtClean="0"/>
              <a:t>Secretary:  I will leave him a note so he will know.</a:t>
            </a:r>
          </a:p>
          <a:p>
            <a:pPr marL="0" indent="0">
              <a:buNone/>
            </a:pPr>
            <a:endParaRPr lang="en-US" sz="1200" dirty="0"/>
          </a:p>
          <a:p>
            <a:pPr marL="0" indent="0">
              <a:buNone/>
            </a:pPr>
            <a:r>
              <a:rPr lang="en-US" sz="1800" dirty="0" smtClean="0"/>
              <a:t>Note given to Dr. _______ :  Chuck Roast called and said he is snowed in and won’t make it to your class today.  The caller ID on my phone indicated Mr. Roast was calling from the dorm across the street from our building.</a:t>
            </a:r>
            <a:endParaRPr lang="en-US" sz="1800" dirty="0"/>
          </a:p>
        </p:txBody>
      </p:sp>
    </p:spTree>
    <p:extLst>
      <p:ext uri="{BB962C8B-B14F-4D97-AF65-F5344CB8AC3E}">
        <p14:creationId xmlns:p14="http://schemas.microsoft.com/office/powerpoint/2010/main" val="27891080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low can you go?</a:t>
            </a:r>
            <a:endParaRPr lang="en-US" dirty="0"/>
          </a:p>
        </p:txBody>
      </p:sp>
      <p:sp>
        <p:nvSpPr>
          <p:cNvPr id="3" name="Content Placeholder 2"/>
          <p:cNvSpPr>
            <a:spLocks noGrp="1"/>
          </p:cNvSpPr>
          <p:nvPr>
            <p:ph sz="quarter" idx="13"/>
          </p:nvPr>
        </p:nvSpPr>
        <p:spPr/>
        <p:txBody>
          <a:bodyPr>
            <a:normAutofit fontScale="70000" lnSpcReduction="20000"/>
          </a:bodyPr>
          <a:lstStyle/>
          <a:p>
            <a:pPr marL="0" indent="0">
              <a:buNone/>
            </a:pPr>
            <a:r>
              <a:rPr lang="en-US" sz="2400" dirty="0" smtClean="0"/>
              <a:t>The setting:  I am walking down the hall when I hear a student’s animated voice coming from a colleague’s office.</a:t>
            </a:r>
          </a:p>
          <a:p>
            <a:pPr marL="0" indent="0">
              <a:buNone/>
            </a:pPr>
            <a:endParaRPr lang="en-US" sz="2400" dirty="0"/>
          </a:p>
          <a:p>
            <a:pPr marL="0" indent="0">
              <a:buNone/>
            </a:pPr>
            <a:r>
              <a:rPr lang="en-US" sz="2400" dirty="0" smtClean="0"/>
              <a:t>Student:  I just don’t understand how you can give me an F on this test!</a:t>
            </a:r>
          </a:p>
          <a:p>
            <a:pPr marL="0" indent="0">
              <a:buNone/>
            </a:pPr>
            <a:endParaRPr lang="en-US" sz="2400" dirty="0"/>
          </a:p>
          <a:p>
            <a:pPr marL="0" indent="0">
              <a:buNone/>
            </a:pPr>
            <a:r>
              <a:rPr lang="en-US" sz="2400" dirty="0" smtClean="0"/>
              <a:t>(At this point, I have to admit I slowed down to hear my colleague’s response!)</a:t>
            </a:r>
          </a:p>
          <a:p>
            <a:pPr marL="0" indent="0">
              <a:buNone/>
            </a:pPr>
            <a:endParaRPr lang="en-US" sz="2400" dirty="0"/>
          </a:p>
          <a:p>
            <a:pPr marL="0" indent="0">
              <a:buNone/>
            </a:pPr>
            <a:r>
              <a:rPr lang="en-US" sz="2400" dirty="0" smtClean="0"/>
              <a:t>Colleague:  Because it’s the lowest grade they will let me give!</a:t>
            </a:r>
            <a:r>
              <a:rPr lang="en-US" dirty="0" smtClean="0"/>
              <a:t> </a:t>
            </a:r>
            <a:endParaRPr lang="en-US" dirty="0"/>
          </a:p>
        </p:txBody>
      </p:sp>
    </p:spTree>
    <p:extLst>
      <p:ext uri="{BB962C8B-B14F-4D97-AF65-F5344CB8AC3E}">
        <p14:creationId xmlns:p14="http://schemas.microsoft.com/office/powerpoint/2010/main" val="3450582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600200"/>
          </a:xfrm>
        </p:spPr>
        <p:txBody>
          <a:bodyPr/>
          <a:lstStyle/>
          <a:p>
            <a:r>
              <a:rPr lang="en-US" dirty="0" smtClean="0"/>
              <a:t>Excuses, Excuses, Excuses</a:t>
            </a:r>
            <a:endParaRPr lang="en-US" dirty="0"/>
          </a:p>
        </p:txBody>
      </p:sp>
      <p:sp>
        <p:nvSpPr>
          <p:cNvPr id="3" name="Content Placeholder 2"/>
          <p:cNvSpPr>
            <a:spLocks noGrp="1"/>
          </p:cNvSpPr>
          <p:nvPr>
            <p:ph sz="quarter" idx="13"/>
          </p:nvPr>
        </p:nvSpPr>
        <p:spPr>
          <a:xfrm>
            <a:off x="457200" y="1524000"/>
            <a:ext cx="8229600" cy="5257800"/>
          </a:xfrm>
        </p:spPr>
        <p:txBody>
          <a:bodyPr>
            <a:normAutofit/>
          </a:bodyPr>
          <a:lstStyle/>
          <a:p>
            <a:pPr marL="0" indent="0">
              <a:buNone/>
            </a:pPr>
            <a:r>
              <a:rPr lang="en-US" sz="1800" dirty="0" smtClean="0"/>
              <a:t>Over the years I have heard many excuses from students for not making it to class.  Here are just a few of the more creative (colorful) ones.</a:t>
            </a:r>
          </a:p>
          <a:p>
            <a:pPr marL="0" indent="0">
              <a:buNone/>
            </a:pPr>
            <a:endParaRPr lang="en-US" sz="1800" dirty="0"/>
          </a:p>
          <a:p>
            <a:pPr marL="0" indent="0">
              <a:buNone/>
            </a:pPr>
            <a:r>
              <a:rPr lang="en-US" sz="1800" dirty="0" smtClean="0"/>
              <a:t>“I was in jail.”</a:t>
            </a:r>
          </a:p>
          <a:p>
            <a:pPr marL="0" indent="0">
              <a:buNone/>
            </a:pPr>
            <a:endParaRPr lang="en-US" sz="1800" dirty="0"/>
          </a:p>
          <a:p>
            <a:pPr marL="0" indent="0">
              <a:buNone/>
            </a:pPr>
            <a:r>
              <a:rPr lang="en-US" sz="1800" dirty="0" smtClean="0"/>
              <a:t>“Wednesday is country/western night at the bars downtown.”</a:t>
            </a:r>
          </a:p>
          <a:p>
            <a:pPr marL="0" indent="0">
              <a:buNone/>
            </a:pPr>
            <a:endParaRPr lang="en-US" sz="1800" dirty="0"/>
          </a:p>
          <a:p>
            <a:pPr marL="0" indent="0">
              <a:buNone/>
            </a:pPr>
            <a:r>
              <a:rPr lang="en-US" sz="1800" dirty="0" smtClean="0"/>
              <a:t>“I had to be at the hospital.  My grandmother was having a vasectomy.”</a:t>
            </a:r>
          </a:p>
          <a:p>
            <a:pPr marL="0" indent="0">
              <a:buNone/>
            </a:pPr>
            <a:endParaRPr lang="en-US" sz="1800" dirty="0"/>
          </a:p>
          <a:p>
            <a:pPr marL="0" indent="0">
              <a:buNone/>
            </a:pPr>
            <a:r>
              <a:rPr lang="en-US" sz="1800" dirty="0" smtClean="0"/>
              <a:t>“I’m just not a morning person.”  (This student was a future teacher and the class met at 11:00!)</a:t>
            </a:r>
            <a:endParaRPr lang="en-US" sz="1800" dirty="0"/>
          </a:p>
        </p:txBody>
      </p:sp>
    </p:spTree>
    <p:extLst>
      <p:ext uri="{BB962C8B-B14F-4D97-AF65-F5344CB8AC3E}">
        <p14:creationId xmlns:p14="http://schemas.microsoft.com/office/powerpoint/2010/main" val="2622621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Questions</a:t>
            </a:r>
            <a:endParaRPr lang="en-US" dirty="0"/>
          </a:p>
        </p:txBody>
      </p:sp>
      <p:sp>
        <p:nvSpPr>
          <p:cNvPr id="3" name="Content Placeholder 2"/>
          <p:cNvSpPr>
            <a:spLocks noGrp="1"/>
          </p:cNvSpPr>
          <p:nvPr>
            <p:ph sz="quarter" idx="13"/>
          </p:nvPr>
        </p:nvSpPr>
        <p:spPr/>
        <p:txBody>
          <a:bodyPr>
            <a:normAutofit fontScale="92500"/>
          </a:bodyPr>
          <a:lstStyle/>
          <a:p>
            <a:pPr marL="0" indent="0">
              <a:buNone/>
            </a:pPr>
            <a:r>
              <a:rPr lang="en-US" sz="1800" dirty="0"/>
              <a:t>On one occasion, I had just completed giving a brilliant 30-minute lecture on a fairly challenging concept and was sure that the students would be ready to ask some insightful, engaging questions.  One student eagerly raised his hand and my pulse quickened as I anticipated his thoughtful question, inspired by my wonderful teaching.</a:t>
            </a:r>
          </a:p>
          <a:p>
            <a:pPr marL="0" indent="0">
              <a:buNone/>
            </a:pPr>
            <a:endParaRPr lang="en-US" sz="1800" dirty="0"/>
          </a:p>
          <a:p>
            <a:pPr marL="0" indent="0">
              <a:buNone/>
            </a:pPr>
            <a:r>
              <a:rPr lang="en-US" sz="1800" dirty="0"/>
              <a:t>Student:  “What time is it?”</a:t>
            </a:r>
          </a:p>
          <a:p>
            <a:pPr marL="0" indent="0">
              <a:buNone/>
            </a:pPr>
            <a:endParaRPr lang="en-US" sz="1800" dirty="0"/>
          </a:p>
          <a:p>
            <a:pPr marL="0" indent="0">
              <a:buNone/>
            </a:pPr>
            <a:r>
              <a:rPr lang="en-US" sz="1800" dirty="0"/>
              <a:t>My imagined response – “Time for me to retire!”</a:t>
            </a:r>
            <a:endParaRPr lang="en-US" dirty="0"/>
          </a:p>
        </p:txBody>
      </p:sp>
    </p:spTree>
    <p:extLst>
      <p:ext uri="{BB962C8B-B14F-4D97-AF65-F5344CB8AC3E}">
        <p14:creationId xmlns:p14="http://schemas.microsoft.com/office/powerpoint/2010/main" val="212622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otalTime>362</TotalTime>
  <Words>1214</Words>
  <Application>Microsoft Office PowerPoint</Application>
  <PresentationFormat>On-screen Show (4:3)</PresentationFormat>
  <Paragraphs>106</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Tw Cen MT</vt:lpstr>
      <vt:lpstr>Droplet</vt:lpstr>
      <vt:lpstr> Five Decades of  Student Stories</vt:lpstr>
      <vt:lpstr>PowerPoint Presentation</vt:lpstr>
      <vt:lpstr>It’s not my fault!</vt:lpstr>
      <vt:lpstr>Now, That’s Some Homework!</vt:lpstr>
      <vt:lpstr>He ain’t old, he’s my teacher!</vt:lpstr>
      <vt:lpstr>Neither rain, nor snow, nor . . .</vt:lpstr>
      <vt:lpstr>How low can you go?</vt:lpstr>
      <vt:lpstr>Excuses, Excuses, Excuses</vt:lpstr>
      <vt:lpstr>More Questions</vt:lpstr>
      <vt:lpstr>And a Few More Questions</vt:lpstr>
      <vt:lpstr>Proof that aliens walk among us!</vt:lpstr>
      <vt:lpstr>Maybe You Should Phone a Friend</vt:lpstr>
      <vt:lpstr>My All Time Favorite Student Solution!!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Five Decades of Student Stories</dc:title>
  <dc:creator>Terry Goodman</dc:creator>
  <cp:lastModifiedBy>Larry Campbell</cp:lastModifiedBy>
  <cp:revision>35</cp:revision>
  <dcterms:created xsi:type="dcterms:W3CDTF">2015-03-09T15:35:29Z</dcterms:created>
  <dcterms:modified xsi:type="dcterms:W3CDTF">2016-02-14T15:14:40Z</dcterms:modified>
</cp:coreProperties>
</file>